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6" r:id="rId5"/>
  </p:sldMasterIdLst>
  <p:notesMasterIdLst>
    <p:notesMasterId r:id="rId14"/>
  </p:notesMasterIdLst>
  <p:sldIdLst>
    <p:sldId id="2147480419" r:id="rId6"/>
    <p:sldId id="2147480457" r:id="rId7"/>
    <p:sldId id="2147480464" r:id="rId8"/>
    <p:sldId id="2147480461" r:id="rId9"/>
    <p:sldId id="2147480462" r:id="rId10"/>
    <p:sldId id="264" r:id="rId11"/>
    <p:sldId id="2147480463" r:id="rId12"/>
    <p:sldId id="265" r:id="rId13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0F7B3-62F6-44EA-9C14-B6782D2C782A}" v="25" dt="2025-11-11T07:57:17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46A48-37F9-4089-AE7F-FD9B30618C0F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5D9D98C-694B-4720-91D8-B7849DFB43A2}">
      <dgm:prSet phldrT="[Tekst]"/>
      <dgm:spPr/>
      <dgm:t>
        <a:bodyPr/>
        <a:lstStyle/>
        <a:p>
          <a:r>
            <a:rPr lang="nl-NL" b="1" dirty="0">
              <a:solidFill>
                <a:schemeClr val="bg1"/>
              </a:solidFill>
            </a:rPr>
            <a:t>Strategische programmatische opgaven</a:t>
          </a:r>
        </a:p>
        <a:p>
          <a:r>
            <a:rPr lang="nl-NL" dirty="0"/>
            <a:t>*  </a:t>
          </a:r>
          <a:r>
            <a:rPr lang="nl-NL" i="1" dirty="0">
              <a:solidFill>
                <a:schemeClr val="accent4">
                  <a:lumMod val="50000"/>
                </a:schemeClr>
              </a:solidFill>
            </a:rPr>
            <a:t>Programmabureau MRE</a:t>
          </a:r>
        </a:p>
      </dgm:t>
    </dgm:pt>
    <dgm:pt modelId="{C2A60516-3B28-4813-B8AE-F2E81EB94D63}" type="parTrans" cxnId="{EB46DAE9-CBF2-4DA4-881B-B8F224D9075F}">
      <dgm:prSet/>
      <dgm:spPr/>
      <dgm:t>
        <a:bodyPr/>
        <a:lstStyle/>
        <a:p>
          <a:endParaRPr lang="nl-NL"/>
        </a:p>
      </dgm:t>
    </dgm:pt>
    <dgm:pt modelId="{6D486053-B36C-446C-9A71-F6A9A0552CEB}" type="sibTrans" cxnId="{EB46DAE9-CBF2-4DA4-881B-B8F224D9075F}">
      <dgm:prSet/>
      <dgm:spPr/>
      <dgm:t>
        <a:bodyPr/>
        <a:lstStyle/>
        <a:p>
          <a:endParaRPr lang="nl-NL"/>
        </a:p>
      </dgm:t>
    </dgm:pt>
    <dgm:pt modelId="{951A8A12-9570-425D-B162-FFFB06207B04}">
      <dgm:prSet phldrT="[Tekst]"/>
      <dgm:spPr/>
      <dgm:t>
        <a:bodyPr/>
        <a:lstStyle/>
        <a:p>
          <a:r>
            <a:rPr lang="nl-NL" b="1" dirty="0">
              <a:solidFill>
                <a:schemeClr val="bg1"/>
              </a:solidFill>
            </a:rPr>
            <a:t>Realisatieopgaven</a:t>
          </a:r>
        </a:p>
        <a:p>
          <a:r>
            <a:rPr lang="nl-NL" dirty="0"/>
            <a:t>*  </a:t>
          </a:r>
          <a:br>
            <a:rPr lang="nl-NL" dirty="0"/>
          </a:br>
          <a:r>
            <a:rPr lang="nl-NL" i="1" dirty="0">
              <a:solidFill>
                <a:schemeClr val="accent4">
                  <a:lumMod val="50000"/>
                </a:schemeClr>
              </a:solidFill>
            </a:rPr>
            <a:t>Realisatiebedrijf MRE</a:t>
          </a:r>
        </a:p>
      </dgm:t>
    </dgm:pt>
    <dgm:pt modelId="{9A37C8BE-CA2B-4100-A78D-1DC1DE09CE8E}" type="parTrans" cxnId="{0C85CE10-BC87-4E88-8239-C6726EE874C2}">
      <dgm:prSet/>
      <dgm:spPr/>
      <dgm:t>
        <a:bodyPr/>
        <a:lstStyle/>
        <a:p>
          <a:endParaRPr lang="nl-NL"/>
        </a:p>
      </dgm:t>
    </dgm:pt>
    <dgm:pt modelId="{7C9F37FB-64A0-47F7-9C08-AB4403E7A263}" type="sibTrans" cxnId="{0C85CE10-BC87-4E88-8239-C6726EE874C2}">
      <dgm:prSet/>
      <dgm:spPr/>
      <dgm:t>
        <a:bodyPr/>
        <a:lstStyle/>
        <a:p>
          <a:endParaRPr lang="nl-NL"/>
        </a:p>
      </dgm:t>
    </dgm:pt>
    <dgm:pt modelId="{14B1B231-B0EC-446A-97CE-3E67459DB82B}" type="pres">
      <dgm:prSet presAssocID="{36946A48-37F9-4089-AE7F-FD9B30618C0F}" presName="compositeShape" presStyleCnt="0">
        <dgm:presLayoutVars>
          <dgm:chMax val="7"/>
          <dgm:dir/>
          <dgm:resizeHandles val="exact"/>
        </dgm:presLayoutVars>
      </dgm:prSet>
      <dgm:spPr/>
    </dgm:pt>
    <dgm:pt modelId="{9B9C5315-C2E0-42D8-BD3E-FAF9E36FD828}" type="pres">
      <dgm:prSet presAssocID="{C5D9D98C-694B-4720-91D8-B7849DFB43A2}" presName="circ1" presStyleLbl="vennNode1" presStyleIdx="0" presStyleCnt="2" custLinFactNeighborX="486" custLinFactNeighborY="3797"/>
      <dgm:spPr/>
    </dgm:pt>
    <dgm:pt modelId="{B3ABDFA1-01E8-4BEF-A70A-E457837D075B}" type="pres">
      <dgm:prSet presAssocID="{C5D9D98C-694B-4720-91D8-B7849DFB43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1C189F2-88CE-47C8-9E42-66C21A818731}" type="pres">
      <dgm:prSet presAssocID="{951A8A12-9570-425D-B162-FFFB06207B04}" presName="circ2" presStyleLbl="vennNode1" presStyleIdx="1" presStyleCnt="2" custLinFactNeighborX="-680" custLinFactNeighborY="1732"/>
      <dgm:spPr/>
    </dgm:pt>
    <dgm:pt modelId="{C5847B82-42CB-4C27-B09B-3CADA22729D5}" type="pres">
      <dgm:prSet presAssocID="{951A8A12-9570-425D-B162-FFFB06207B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CB92308-B618-4328-86BA-3C56A75ABEE3}" type="presOf" srcId="{36946A48-37F9-4089-AE7F-FD9B30618C0F}" destId="{14B1B231-B0EC-446A-97CE-3E67459DB82B}" srcOrd="0" destOrd="0" presId="urn:microsoft.com/office/officeart/2005/8/layout/venn1"/>
    <dgm:cxn modelId="{0C85CE10-BC87-4E88-8239-C6726EE874C2}" srcId="{36946A48-37F9-4089-AE7F-FD9B30618C0F}" destId="{951A8A12-9570-425D-B162-FFFB06207B04}" srcOrd="1" destOrd="0" parTransId="{9A37C8BE-CA2B-4100-A78D-1DC1DE09CE8E}" sibTransId="{7C9F37FB-64A0-47F7-9C08-AB4403E7A263}"/>
    <dgm:cxn modelId="{C362CA3B-8B37-4785-AE6A-37BFFD83B3FC}" type="presOf" srcId="{951A8A12-9570-425D-B162-FFFB06207B04}" destId="{C1C189F2-88CE-47C8-9E42-66C21A818731}" srcOrd="0" destOrd="0" presId="urn:microsoft.com/office/officeart/2005/8/layout/venn1"/>
    <dgm:cxn modelId="{9E44FB72-757D-4C77-8961-24697B984151}" type="presOf" srcId="{951A8A12-9570-425D-B162-FFFB06207B04}" destId="{C5847B82-42CB-4C27-B09B-3CADA22729D5}" srcOrd="1" destOrd="0" presId="urn:microsoft.com/office/officeart/2005/8/layout/venn1"/>
    <dgm:cxn modelId="{5321D354-76EF-4D52-B6AD-2E21307CE29B}" type="presOf" srcId="{C5D9D98C-694B-4720-91D8-B7849DFB43A2}" destId="{9B9C5315-C2E0-42D8-BD3E-FAF9E36FD828}" srcOrd="0" destOrd="0" presId="urn:microsoft.com/office/officeart/2005/8/layout/venn1"/>
    <dgm:cxn modelId="{1F5F4A79-D101-4A2C-ADD0-5309935A69B0}" type="presOf" srcId="{C5D9D98C-694B-4720-91D8-B7849DFB43A2}" destId="{B3ABDFA1-01E8-4BEF-A70A-E457837D075B}" srcOrd="1" destOrd="0" presId="urn:microsoft.com/office/officeart/2005/8/layout/venn1"/>
    <dgm:cxn modelId="{EB46DAE9-CBF2-4DA4-881B-B8F224D9075F}" srcId="{36946A48-37F9-4089-AE7F-FD9B30618C0F}" destId="{C5D9D98C-694B-4720-91D8-B7849DFB43A2}" srcOrd="0" destOrd="0" parTransId="{C2A60516-3B28-4813-B8AE-F2E81EB94D63}" sibTransId="{6D486053-B36C-446C-9A71-F6A9A0552CEB}"/>
    <dgm:cxn modelId="{6C808676-CF16-4544-B9E6-AA8955C395B1}" type="presParOf" srcId="{14B1B231-B0EC-446A-97CE-3E67459DB82B}" destId="{9B9C5315-C2E0-42D8-BD3E-FAF9E36FD828}" srcOrd="0" destOrd="0" presId="urn:microsoft.com/office/officeart/2005/8/layout/venn1"/>
    <dgm:cxn modelId="{158EF0B9-1FA8-4E42-9BDC-E698ADE9008C}" type="presParOf" srcId="{14B1B231-B0EC-446A-97CE-3E67459DB82B}" destId="{B3ABDFA1-01E8-4BEF-A70A-E457837D075B}" srcOrd="1" destOrd="0" presId="urn:microsoft.com/office/officeart/2005/8/layout/venn1"/>
    <dgm:cxn modelId="{427C435E-2021-4F8C-BDD5-1F885DED4F6C}" type="presParOf" srcId="{14B1B231-B0EC-446A-97CE-3E67459DB82B}" destId="{C1C189F2-88CE-47C8-9E42-66C21A818731}" srcOrd="2" destOrd="0" presId="urn:microsoft.com/office/officeart/2005/8/layout/venn1"/>
    <dgm:cxn modelId="{CB9325D5-9A62-4FAA-A0F2-EADE33D00FC9}" type="presParOf" srcId="{14B1B231-B0EC-446A-97CE-3E67459DB82B}" destId="{C5847B82-42CB-4C27-B09B-3CADA22729D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C5315-C2E0-42D8-BD3E-FAF9E36FD828}">
      <dsp:nvSpPr>
        <dsp:cNvPr id="0" name=""/>
        <dsp:cNvSpPr/>
      </dsp:nvSpPr>
      <dsp:spPr>
        <a:xfrm>
          <a:off x="497844" y="28582"/>
          <a:ext cx="5225474" cy="522547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b="1" kern="1200" dirty="0">
              <a:solidFill>
                <a:schemeClr val="bg1"/>
              </a:solidFill>
            </a:rPr>
            <a:t>Strategische programmatische opgaven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*  </a:t>
          </a:r>
          <a:r>
            <a:rPr lang="nl-NL" sz="3000" i="1" kern="1200" dirty="0">
              <a:solidFill>
                <a:schemeClr val="accent4">
                  <a:lumMod val="50000"/>
                </a:schemeClr>
              </a:solidFill>
            </a:rPr>
            <a:t>Programmabureau MRE</a:t>
          </a:r>
        </a:p>
      </dsp:txBody>
      <dsp:txXfrm>
        <a:off x="1227527" y="644777"/>
        <a:ext cx="3012886" cy="3993083"/>
      </dsp:txXfrm>
    </dsp:sp>
    <dsp:sp modelId="{C1C189F2-88CE-47C8-9E42-66C21A818731}">
      <dsp:nvSpPr>
        <dsp:cNvPr id="0" name=""/>
        <dsp:cNvSpPr/>
      </dsp:nvSpPr>
      <dsp:spPr>
        <a:xfrm>
          <a:off x="4203023" y="28582"/>
          <a:ext cx="5225474" cy="522547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b="1" kern="1200" dirty="0">
              <a:solidFill>
                <a:schemeClr val="bg1"/>
              </a:solidFill>
            </a:rPr>
            <a:t>Realisatieopgaven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*  </a:t>
          </a:r>
          <a:br>
            <a:rPr lang="nl-NL" sz="3000" kern="1200" dirty="0"/>
          </a:br>
          <a:r>
            <a:rPr lang="nl-NL" sz="3000" i="1" kern="1200" dirty="0">
              <a:solidFill>
                <a:schemeClr val="accent4">
                  <a:lumMod val="50000"/>
                </a:schemeClr>
              </a:solidFill>
            </a:rPr>
            <a:t>Realisatiebedrijf MRE</a:t>
          </a:r>
        </a:p>
      </dsp:txBody>
      <dsp:txXfrm>
        <a:off x="5685928" y="644777"/>
        <a:ext cx="3012886" cy="3993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DED24-3F82-4A21-A85F-8C001B70853D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1605F-B363-4E35-AA57-33ACBB2ED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0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Dit staat op het scherm totdat presentatie begint.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A08DC-261C-4F10-8408-572FFC98E0C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99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87685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554038"/>
            <a:ext cx="4919662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98102" y="3508023"/>
            <a:ext cx="7184814" cy="33247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87685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87685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554038"/>
            <a:ext cx="4919662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98102" y="3508023"/>
            <a:ext cx="7184814" cy="33247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87685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AFDE8-13E0-A54B-ED42-14ECEED08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A2A801-7CFC-14F2-897D-CBF0E7A7EC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1A2E4-A1B7-379D-A935-B3128ADAA7C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087685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437B98-9A09-07CC-06A7-CB86B9A28C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554038"/>
            <a:ext cx="4919662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A4E2848-9B4C-3E75-97BD-8BAC79A0E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8102" y="3508023"/>
            <a:ext cx="7184814" cy="33247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366F-A527-47F9-1D2C-1443343DF7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19718-572E-EC29-0A3D-45FEFCD1F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087685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4711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87685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554038"/>
            <a:ext cx="4919662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98102" y="3508023"/>
            <a:ext cx="7184814" cy="33247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87685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87685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554038"/>
            <a:ext cx="4919662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98102" y="3508023"/>
            <a:ext cx="7184814" cy="33247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87685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09E04-B526-2359-9069-CF8AA8DE3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29EBE9-C90B-B2A1-3FA2-A41822513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5A7FF-AFD4-D0E6-FB0D-629D1EDE06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087685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BF6B36-B6E3-D6B5-26AD-E586418A38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554038"/>
            <a:ext cx="4919662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7DAA83-1EC3-B409-1852-CDC11318A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8102" y="3508023"/>
            <a:ext cx="7184814" cy="33247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A01CA-D7B5-37AD-83F2-E19A38CC9D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417E7-65C9-69CD-8B71-F01FDB4AF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087685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3932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87685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554038"/>
            <a:ext cx="4919662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98102" y="3508023"/>
            <a:ext cx="7184814" cy="33247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87685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A80B9-B39A-FAA7-C2F9-7F56D3CA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8BECAB-4BB7-8108-0388-2B789115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EF7106-3F99-8FC5-AC56-C75BBCB6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DA3EE0-9FEF-CF0C-6A53-51225D46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02C0C6-7D3F-A066-6B29-767FEDE5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00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BEB31-E0A6-23DC-4FA1-FAE06027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4CEE97-96E8-6BFF-DA01-6B856FE26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80FDC-6CA0-5EA8-DC5E-98B104B5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7004A3-8003-17F7-46CC-7EF8F63F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160CCA-C29B-3140-764D-1160DEB1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88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B41A51D-E551-8EC7-9652-763966EC4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FFCACA-F523-80C1-92D1-E41A51E68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6252C2-9CE0-FF8A-CC32-6D3A2ACC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FCC635-35B4-F9E0-FC73-E95B1DEB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DC5C77-407E-3D54-730A-89CD9F96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78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 rand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htergrond onder">
            <a:extLst>
              <a:ext uri="{FF2B5EF4-FFF2-40B4-BE49-F238E27FC236}">
                <a16:creationId xmlns:a16="http://schemas.microsoft.com/office/drawing/2014/main" id="{674FEDAB-1F58-4FA1-AF8C-AF3A06C608D7}"/>
              </a:ext>
            </a:extLst>
          </p:cNvPr>
          <p:cNvSpPr/>
          <p:nvPr userDrawn="1"/>
        </p:nvSpPr>
        <p:spPr>
          <a:xfrm>
            <a:off x="-1200" y="6184800"/>
            <a:ext cx="12193199" cy="67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chtergrond boven">
            <a:extLst>
              <a:ext uri="{FF2B5EF4-FFF2-40B4-BE49-F238E27FC236}">
                <a16:creationId xmlns:a16="http://schemas.microsoft.com/office/drawing/2014/main" id="{85C7E8D1-6F39-45D8-9A93-C46A2D0FD2B4}"/>
              </a:ext>
            </a:extLst>
          </p:cNvPr>
          <p:cNvSpPr/>
          <p:nvPr userDrawn="1"/>
        </p:nvSpPr>
        <p:spPr>
          <a:xfrm>
            <a:off x="0" y="0"/>
            <a:ext cx="12192000" cy="618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FF3947A-435F-4175-99A3-80C4ADE5B3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Regiobijeenkomst ambtenaren 28 juni 2024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F48CE13-1735-46E2-BF56-D1B990D97B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836000"/>
            <a:ext cx="8460000" cy="41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818CB63-0AC0-4E32-B7B8-59866419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cxnSp>
        <p:nvCxnSpPr>
          <p:cNvPr id="9" name="Paarse lijn">
            <a:extLst>
              <a:ext uri="{FF2B5EF4-FFF2-40B4-BE49-F238E27FC236}">
                <a16:creationId xmlns:a16="http://schemas.microsoft.com/office/drawing/2014/main" id="{0831F14B-70F5-49D2-88CE-1F7453A9FD98}"/>
              </a:ext>
            </a:extLst>
          </p:cNvPr>
          <p:cNvCxnSpPr/>
          <p:nvPr userDrawn="1"/>
        </p:nvCxnSpPr>
        <p:spPr>
          <a:xfrm>
            <a:off x="0" y="6195060"/>
            <a:ext cx="12193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">
            <a:extLst>
              <a:ext uri="{FF2B5EF4-FFF2-40B4-BE49-F238E27FC236}">
                <a16:creationId xmlns:a16="http://schemas.microsoft.com/office/drawing/2014/main" id="{E30C7D8B-2B46-4580-8383-416055F3C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2404"/>
          <a:stretch/>
        </p:blipFill>
        <p:spPr>
          <a:xfrm>
            <a:off x="0" y="6362723"/>
            <a:ext cx="2379092" cy="4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0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TEKST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E9A95DD6-8040-44BB-9E0A-8C5FE24BC39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43029" y="2291684"/>
            <a:ext cx="10611870" cy="3654000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je tekst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Platte tekst</a:t>
            </a:r>
          </a:p>
          <a:p>
            <a:pPr lvl="3"/>
            <a:r>
              <a:rPr lang="nl-NL" noProof="0"/>
              <a:t>Titel</a:t>
            </a:r>
          </a:p>
          <a:p>
            <a:pPr lvl="4"/>
            <a:r>
              <a:rPr lang="nl-NL" noProof="0"/>
              <a:t>Nummers</a:t>
            </a:r>
          </a:p>
          <a:p>
            <a:pPr lvl="5"/>
            <a:r>
              <a:rPr lang="nl-NL" noProof="0" err="1"/>
              <a:t>Bullet</a:t>
            </a:r>
            <a:r>
              <a:rPr lang="nl-NL" noProof="0"/>
              <a:t> onder nummers</a:t>
            </a:r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Platte 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82" name="Tijdelijke aanduiding voor titel 6">
            <a:extLst>
              <a:ext uri="{FF2B5EF4-FFF2-40B4-BE49-F238E27FC236}">
                <a16:creationId xmlns:a16="http://schemas.microsoft.com/office/drawing/2014/main" id="{E7360201-2F62-4151-906E-FFED04CA7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029" y="858193"/>
            <a:ext cx="10611870" cy="9918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Plaats hier een titel (max. 2 regels)</a:t>
            </a:r>
          </a:p>
        </p:txBody>
      </p:sp>
      <p:sp>
        <p:nvSpPr>
          <p:cNvPr id="90" name="Tijdelijke aanduiding voor dianummer 5">
            <a:extLst>
              <a:ext uri="{FF2B5EF4-FFF2-40B4-BE49-F238E27FC236}">
                <a16:creationId xmlns:a16="http://schemas.microsoft.com/office/drawing/2014/main" id="{27DBD8BE-D9A3-48B4-8E5C-5162019D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9340" y="6233782"/>
            <a:ext cx="324000" cy="3240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0" name="Tijdelijke aanduiding voor voettekst 4">
            <a:extLst>
              <a:ext uri="{FF2B5EF4-FFF2-40B4-BE49-F238E27FC236}">
                <a16:creationId xmlns:a16="http://schemas.microsoft.com/office/drawing/2014/main" id="{DD9EFFA5-64CB-4E62-93D2-21963557A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3029" y="6163042"/>
            <a:ext cx="4652211" cy="365125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lvl1pPr algn="l">
              <a:defRPr sz="10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101" name="Tijdelijke aanduiding voor datum 3">
            <a:extLst>
              <a:ext uri="{FF2B5EF4-FFF2-40B4-BE49-F238E27FC236}">
                <a16:creationId xmlns:a16="http://schemas.microsoft.com/office/drawing/2014/main" id="{F5C5760C-1630-47DC-8F51-12E74DED4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" y="-1027421"/>
            <a:ext cx="828187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EF7F99D1-C6A7-4E92-A5A8-3FC68CECC924}" type="datetime1">
              <a:rPr lang="nl-NL" smtClean="0"/>
              <a:t>13-1-2026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878B3F-93AD-4026-85E3-083D29D0E7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2975" y="542925"/>
            <a:ext cx="10611870" cy="26511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Plaats hier een subtitel of hoofdstukaanduiding</a:t>
            </a:r>
          </a:p>
        </p:txBody>
      </p:sp>
    </p:spTree>
    <p:extLst>
      <p:ext uri="{BB962C8B-B14F-4D97-AF65-F5344CB8AC3E}">
        <p14:creationId xmlns:p14="http://schemas.microsoft.com/office/powerpoint/2010/main" val="2475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398E29FD-51BB-44C1-A5CF-66F6C2C46E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Om hier een foto in te voegen: klik hier bovenaan en kies &gt;Invoegen &gt;Afbeeldingen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5116C2-59B1-489C-A6B7-12AD6FB0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44000" y="6426000"/>
            <a:ext cx="144000" cy="144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3CBD52B5-C44F-41A9-9417-5EEA0AB20C96}" type="datetime1">
              <a:rPr lang="nl-NL" smtClean="0"/>
              <a:t>13-1-2026</a:t>
            </a:fld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EAD3B1-8A0E-4D9D-A6F0-ACD1687A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44000" y="6570000"/>
            <a:ext cx="144000" cy="144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Regiobijeenkomst ambtenaren 28 juni 2024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D79A14-3EE1-41CA-8044-38392C55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4000" y="6714000"/>
            <a:ext cx="144000" cy="144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E6321C5-7817-4905-ADDB-CD05D4040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13600"/>
            <a:ext cx="12193200" cy="6044400"/>
          </a:xfrm>
          <a:blipFill>
            <a:blip r:embed="rId2"/>
            <a:stretch>
              <a:fillRect/>
            </a:stretch>
          </a:blipFill>
        </p:spPr>
        <p:txBody>
          <a:bodyPr anchor="b" anchorCtr="0">
            <a:normAutofit/>
          </a:bodyPr>
          <a:lstStyle>
            <a:lvl1pPr marL="0" indent="0">
              <a:buNone/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BC53F2-1A10-478F-A82B-5349819ACD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2000" y="648000"/>
            <a:ext cx="9144000" cy="972000"/>
          </a:xfrm>
        </p:spPr>
        <p:txBody>
          <a:bodyPr vert="horz" lIns="0" tIns="144000" rIns="0" bIns="0" rtlCol="0" anchor="t" anchorCtr="0">
            <a:noAutofit/>
          </a:bodyPr>
          <a:lstStyle>
            <a:lvl1pPr>
              <a:defRPr lang="nl-NL" sz="7000" b="0" cap="all" baseline="0" dirty="0">
                <a:solidFill>
                  <a:schemeClr val="tx1"/>
                </a:solidFill>
                <a:latin typeface="Institut" panose="02000506040000020004" pitchFamily="50" charset="0"/>
              </a:defRPr>
            </a:lvl1pPr>
          </a:lstStyle>
          <a:p>
            <a:pPr lvl="0"/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417106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en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htergrond onder">
            <a:extLst>
              <a:ext uri="{FF2B5EF4-FFF2-40B4-BE49-F238E27FC236}">
                <a16:creationId xmlns:a16="http://schemas.microsoft.com/office/drawing/2014/main" id="{F1D36841-5808-4745-ACB3-EBB663366E49}"/>
              </a:ext>
            </a:extLst>
          </p:cNvPr>
          <p:cNvSpPr/>
          <p:nvPr userDrawn="1"/>
        </p:nvSpPr>
        <p:spPr>
          <a:xfrm>
            <a:off x="-1200" y="6184800"/>
            <a:ext cx="12193199" cy="6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chtergrond boven">
            <a:extLst>
              <a:ext uri="{FF2B5EF4-FFF2-40B4-BE49-F238E27FC236}">
                <a16:creationId xmlns:a16="http://schemas.microsoft.com/office/drawing/2014/main" id="{AFFACFF7-9103-4364-8836-6A9C7F178316}"/>
              </a:ext>
            </a:extLst>
          </p:cNvPr>
          <p:cNvSpPr/>
          <p:nvPr userDrawn="1"/>
        </p:nvSpPr>
        <p:spPr>
          <a:xfrm>
            <a:off x="0" y="0"/>
            <a:ext cx="12192000" cy="618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099FCB95-2B4A-4674-A521-D5F69229A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51"/>
          <a:stretch/>
        </p:blipFill>
        <p:spPr>
          <a:xfrm>
            <a:off x="0" y="6362722"/>
            <a:ext cx="2462400" cy="495278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FF3947A-435F-4175-99A3-80C4ADE5B3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59391" y="6379141"/>
            <a:ext cx="6825950" cy="192360"/>
          </a:xfrm>
        </p:spPr>
        <p:txBody>
          <a:bodyPr/>
          <a:lstStyle/>
          <a:p>
            <a:r>
              <a:rPr lang="nl-NL"/>
              <a:t>Regiobijeenkomst ambtenaren 28 juni 2024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F48CE13-1735-46E2-BF56-D1B990D97B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499" y="4569994"/>
            <a:ext cx="3168000" cy="1046031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nl-NL"/>
              <a:t>xxx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8DC9861-4081-4332-86D0-E001797B99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2499" y="1264835"/>
            <a:ext cx="3168000" cy="31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afbeelding 7">
            <a:extLst>
              <a:ext uri="{FF2B5EF4-FFF2-40B4-BE49-F238E27FC236}">
                <a16:creationId xmlns:a16="http://schemas.microsoft.com/office/drawing/2014/main" id="{BA572E67-B130-43FA-A89F-D2277847D4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3412" y="1264835"/>
            <a:ext cx="3168000" cy="31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8F3E81E9-EF27-421C-885E-E42BD75874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4324" y="1264835"/>
            <a:ext cx="3168000" cy="31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56489741-8224-47C9-86B6-B537405F7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3412" y="4569994"/>
            <a:ext cx="3168000" cy="1046031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nl-NL"/>
              <a:t>xxx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86C88741-75FC-4BD5-802B-12811F5A30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4324" y="4569994"/>
            <a:ext cx="3168000" cy="1046031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nl-NL"/>
              <a:t>xxx</a:t>
            </a:r>
          </a:p>
        </p:txBody>
      </p:sp>
      <p:cxnSp>
        <p:nvCxnSpPr>
          <p:cNvPr id="17" name="Paarse lijn">
            <a:extLst>
              <a:ext uri="{FF2B5EF4-FFF2-40B4-BE49-F238E27FC236}">
                <a16:creationId xmlns:a16="http://schemas.microsoft.com/office/drawing/2014/main" id="{D444421E-4704-410A-AB66-2C78BD2E25B6}"/>
              </a:ext>
            </a:extLst>
          </p:cNvPr>
          <p:cNvCxnSpPr/>
          <p:nvPr userDrawn="1"/>
        </p:nvCxnSpPr>
        <p:spPr>
          <a:xfrm>
            <a:off x="0" y="6195060"/>
            <a:ext cx="12193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60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htergrond onder">
            <a:extLst>
              <a:ext uri="{FF2B5EF4-FFF2-40B4-BE49-F238E27FC236}">
                <a16:creationId xmlns:a16="http://schemas.microsoft.com/office/drawing/2014/main" id="{536E2B31-4300-4C3A-B645-59DE5D62156A}"/>
              </a:ext>
            </a:extLst>
          </p:cNvPr>
          <p:cNvSpPr/>
          <p:nvPr userDrawn="1"/>
        </p:nvSpPr>
        <p:spPr>
          <a:xfrm>
            <a:off x="-1200" y="6184800"/>
            <a:ext cx="12193199" cy="6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chtergrond boven">
            <a:extLst>
              <a:ext uri="{FF2B5EF4-FFF2-40B4-BE49-F238E27FC236}">
                <a16:creationId xmlns:a16="http://schemas.microsoft.com/office/drawing/2014/main" id="{79A86388-3FF5-4815-9631-CFDC8AA07188}"/>
              </a:ext>
            </a:extLst>
          </p:cNvPr>
          <p:cNvSpPr/>
          <p:nvPr userDrawn="1"/>
        </p:nvSpPr>
        <p:spPr>
          <a:xfrm>
            <a:off x="0" y="0"/>
            <a:ext cx="12192000" cy="618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12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E52F8034-4FB9-4F48-BD56-F53DA9924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51"/>
          <a:stretch/>
        </p:blipFill>
        <p:spPr>
          <a:xfrm>
            <a:off x="0" y="6362722"/>
            <a:ext cx="2462400" cy="495278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FF3947A-435F-4175-99A3-80C4ADE5B3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59391" y="6379141"/>
            <a:ext cx="6825950" cy="192360"/>
          </a:xfrm>
        </p:spPr>
        <p:txBody>
          <a:bodyPr/>
          <a:lstStyle/>
          <a:p>
            <a:r>
              <a:rPr lang="nl-NL"/>
              <a:t>Regiobijeenkomst ambtenaren 28 juni 2024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F48CE13-1735-46E2-BF56-D1B990D97B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836000"/>
            <a:ext cx="5040000" cy="41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8DC9861-4081-4332-86D0-E001797B99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1849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8265A5A-245E-4FCB-AFD6-3FD8D142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756000"/>
            <a:ext cx="5040000" cy="984885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cxnSp>
        <p:nvCxnSpPr>
          <p:cNvPr id="13" name="Paarse lijn">
            <a:extLst>
              <a:ext uri="{FF2B5EF4-FFF2-40B4-BE49-F238E27FC236}">
                <a16:creationId xmlns:a16="http://schemas.microsoft.com/office/drawing/2014/main" id="{1CF927C5-309A-48FC-AE21-858EE0695FE1}"/>
              </a:ext>
            </a:extLst>
          </p:cNvPr>
          <p:cNvCxnSpPr/>
          <p:nvPr userDrawn="1"/>
        </p:nvCxnSpPr>
        <p:spPr>
          <a:xfrm>
            <a:off x="0" y="6195060"/>
            <a:ext cx="12193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2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3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58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5D93D-012F-AD2A-0C40-F184AE34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4E19AE-5BA4-1071-41D3-EC6131C80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8E0553-BB76-1290-2FE3-4E2705D0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760CFE-A898-B715-C1EE-96406EBD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A72F61-0E62-F55F-2777-58DBED3C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658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34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07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2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54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86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26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0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95B6D-6A6B-8BA1-4186-EB4F501F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AD000E-4FCB-74A4-1586-28DBB277D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3FB076-8DD5-B80A-F9BA-3E075D30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084217-601C-A460-E90E-15131CBF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FFB427-3116-6B74-ABEA-5383BCD5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0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8AA1F-44BC-FF8F-1C84-FE9A8AF9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28DDA6-7434-751F-09ED-51F462BA5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1EC525-40AE-D203-C98D-1C2E85CC6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CB1623-F14E-93F4-4152-C6C005E9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000945-2C77-E008-D750-AFF65418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6CE596-5C94-6891-51A2-7C1E99C0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59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5DD87-62D4-8CC8-AFAC-C1104463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9C4091-068B-CBFC-1C64-3286C8449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134E71-5026-6039-EE62-84168C21F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DCC627B-09D0-8EC0-8D22-56F6630BB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064792-D83C-95E4-B53A-E9BFF0AC7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535D40A-2766-A583-E240-37C90269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12D646E-27FE-A662-4429-068CDF32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607243-5C84-5E17-DB5E-BF81780B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26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1D173-D834-0471-C489-1C6AE914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1FEC03E-F948-CCCA-6838-8A389AE4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CA6A4C-9EC1-D27B-68AA-963CA3E9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A7FF5-AB03-8372-CA90-4B57C90B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48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2AAAAD2-D52F-D518-6236-20D4C2E1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1AD2AB-D4D9-AA76-23BF-8D88D942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25EDFA-2A17-10C7-4093-B9DEF198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6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45EB8-94D8-34FD-6303-130C1561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BA2D27-E7FF-5805-4E54-2AC1B12CF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F96CBF-ECCF-A6C3-1B94-EF65195B2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0B0B5A-F3E3-668B-B45C-F51C3B64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AD3058-B92D-F801-0BB5-A9F25813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53D55E-7E95-2202-D500-09C1B880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73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70375-C585-BD52-F4BC-CD76B87B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13415EC-E28A-632C-E5DF-ED3D9EECD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C2EC61-2760-980B-8F6A-B67CD4871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1A20EE-AE5A-BEB9-1022-CBB86F62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3FB4AC-43F8-2F59-2EDC-29379A21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ADDA2F-381D-6843-AE5F-11CFCC57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9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88B912-CEA1-D576-E563-3E7A7629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0367E7-71BD-4CD5-3E40-35D72BF73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A402A8-B59C-4ED2-0749-9C89FB86C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A9D6C4-31DA-4208-956B-74FFA261ADF3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3F9163-909C-2834-A37C-A01821A19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703D7B-F58D-F888-2C9B-09FF641BF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336694-D652-470E-850B-D3A11E1BF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6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4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sv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buitenshuis, hemel, regenboog, boom">
            <a:extLst>
              <a:ext uri="{FF2B5EF4-FFF2-40B4-BE49-F238E27FC236}">
                <a16:creationId xmlns:a16="http://schemas.microsoft.com/office/drawing/2014/main" id="{16501989-A76A-99BA-DDE9-6869A0AD79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22087" y="-44174"/>
            <a:ext cx="12192000" cy="6858000"/>
          </a:xfr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B6C0AE4-7F44-AE7E-97F7-9E01954E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Regiobijeenkomst ambtenaren 28 juni 2024</a:t>
            </a: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93B68F3-8376-1E5B-C38C-A398123003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2915" y="826515"/>
            <a:ext cx="12193200" cy="60444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9" name="Afbeelding 8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23EB02A5-8346-5A15-9D61-C5B84ADD7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733" y="3848715"/>
            <a:ext cx="1754620" cy="22960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D5D4E74-6AB3-9658-7C27-8CC96FF353B2}"/>
              </a:ext>
            </a:extLst>
          </p:cNvPr>
          <p:cNvSpPr txBox="1"/>
          <p:nvPr/>
        </p:nvSpPr>
        <p:spPr>
          <a:xfrm>
            <a:off x="5281083" y="364850"/>
            <a:ext cx="5429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latin typeface="+mj-lt"/>
            </a:endParaRPr>
          </a:p>
          <a:p>
            <a:endParaRPr lang="nl-NL" sz="3600" dirty="0">
              <a:latin typeface="+mj-lt"/>
            </a:endParaRPr>
          </a:p>
          <a:p>
            <a:r>
              <a:rPr lang="nl-NL" sz="3600" dirty="0">
                <a:latin typeface="+mj-lt"/>
              </a:rPr>
              <a:t>Ontwikkelperspectief</a:t>
            </a:r>
            <a:endParaRPr lang="nl-NL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D53CBAB-F74B-613E-64B6-1BA7D0D34575}"/>
              </a:ext>
            </a:extLst>
          </p:cNvPr>
          <p:cNvSpPr/>
          <p:nvPr/>
        </p:nvSpPr>
        <p:spPr>
          <a:xfrm>
            <a:off x="4534976" y="96737"/>
            <a:ext cx="7559040" cy="1145276"/>
          </a:xfrm>
          <a:prstGeom prst="rect">
            <a:avLst/>
          </a:prstGeom>
          <a:solidFill>
            <a:srgbClr val="3D1964"/>
          </a:solidFill>
          <a:ln w="12700" cap="flat" cmpd="sng" algn="ctr">
            <a:solidFill>
              <a:srgbClr val="3D196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0" cap="none" spc="0" normalizeH="0" baseline="0" noProof="0" dirty="0">
              <a:ln>
                <a:noFill/>
              </a:ln>
              <a:solidFill>
                <a:srgbClr val="00ABE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rgbClr val="00ABE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AB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“Alleen door samen te werken zijn we in staat om de groei </a:t>
            </a:r>
            <a:endParaRPr kumimoji="0" lang="nl-NL" sz="2000" b="1" i="0" u="none" strike="noStrike" kern="0" cap="none" spc="0" normalizeH="0" baseline="0" noProof="0">
              <a:ln>
                <a:noFill/>
              </a:ln>
              <a:solidFill>
                <a:srgbClr val="00ABE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AB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de regio in goede banen te leiden”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15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" y="-33894"/>
            <a:ext cx="1127759" cy="8121254"/>
          </a:xfrm>
          <a:custGeom>
            <a:avLst/>
            <a:gdLst/>
            <a:ahLst/>
            <a:cxnLst/>
            <a:rect l="l" t="t" r="r" b="b"/>
            <a:pathLst>
              <a:path w="5141966" h="5671286">
                <a:moveTo>
                  <a:pt x="0" y="5671286"/>
                </a:moveTo>
                <a:lnTo>
                  <a:pt x="5141966" y="5671286"/>
                </a:lnTo>
                <a:lnTo>
                  <a:pt x="5141966" y="0"/>
                </a:lnTo>
                <a:lnTo>
                  <a:pt x="0" y="0"/>
                </a:lnTo>
                <a:lnTo>
                  <a:pt x="0" y="567128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10982959" y="-711199"/>
            <a:ext cx="1209039" cy="7569200"/>
          </a:xfrm>
          <a:custGeom>
            <a:avLst/>
            <a:gdLst/>
            <a:ahLst/>
            <a:cxnLst/>
            <a:rect l="l" t="t" r="r" b="b"/>
            <a:pathLst>
              <a:path w="5141966" h="5671286">
                <a:moveTo>
                  <a:pt x="5141966" y="0"/>
                </a:moveTo>
                <a:lnTo>
                  <a:pt x="0" y="0"/>
                </a:lnTo>
                <a:lnTo>
                  <a:pt x="0" y="5671286"/>
                </a:lnTo>
                <a:lnTo>
                  <a:pt x="5141966" y="5671286"/>
                </a:lnTo>
                <a:lnTo>
                  <a:pt x="514196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C1C1AF69-2314-F504-DC02-C43AB23C5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106107"/>
              </p:ext>
            </p:extLst>
          </p:nvPr>
        </p:nvGraphicFramePr>
        <p:xfrm>
          <a:off x="1127760" y="977766"/>
          <a:ext cx="9936480" cy="525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Afbeelding 26">
            <a:extLst>
              <a:ext uri="{FF2B5EF4-FFF2-40B4-BE49-F238E27FC236}">
                <a16:creationId xmlns:a16="http://schemas.microsoft.com/office/drawing/2014/main" id="{5F5AC666-97D7-ECFC-6AEC-269929A420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1" y="626177"/>
            <a:ext cx="3482339" cy="1446853"/>
          </a:xfrm>
          <a:prstGeom prst="rect">
            <a:avLst/>
          </a:prstGeom>
        </p:spPr>
      </p:pic>
      <p:pic>
        <p:nvPicPr>
          <p:cNvPr id="29" name="Graphic 28" descr="Euro silhouet">
            <a:extLst>
              <a:ext uri="{FF2B5EF4-FFF2-40B4-BE49-F238E27FC236}">
                <a16:creationId xmlns:a16="http://schemas.microsoft.com/office/drawing/2014/main" id="{0B65ECB4-1A74-C8C7-7EE6-EFF126893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2006C0B-E355-0200-9A97-678CB8FEE1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8779" y="4260403"/>
            <a:ext cx="2551176" cy="2496143"/>
          </a:xfrm>
          <a:prstGeom prst="rect">
            <a:avLst/>
          </a:prstGeom>
        </p:spPr>
      </p:pic>
      <p:sp>
        <p:nvSpPr>
          <p:cNvPr id="14" name="Pijl: links/omhoog 13">
            <a:extLst>
              <a:ext uri="{FF2B5EF4-FFF2-40B4-BE49-F238E27FC236}">
                <a16:creationId xmlns:a16="http://schemas.microsoft.com/office/drawing/2014/main" id="{9462F8DE-58DA-F05B-7EB6-E20314858695}"/>
              </a:ext>
            </a:extLst>
          </p:cNvPr>
          <p:cNvSpPr/>
          <p:nvPr/>
        </p:nvSpPr>
        <p:spPr>
          <a:xfrm rot="10800000">
            <a:off x="847597" y="4260403"/>
            <a:ext cx="668020" cy="612963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D242D94-1ABB-4F44-B926-076F33DFF480}"/>
              </a:ext>
            </a:extLst>
          </p:cNvPr>
          <p:cNvSpPr txBox="1"/>
          <p:nvPr/>
        </p:nvSpPr>
        <p:spPr>
          <a:xfrm>
            <a:off x="401320" y="4949694"/>
            <a:ext cx="2082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/>
              <a:t>Regietafel Uitvoeringskracht – Ambities en capaciteit regionale opgaven in balans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2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29433" y="1529503"/>
            <a:ext cx="6722551" cy="4485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707"/>
              </a:lnSpc>
            </a:pPr>
            <a:r>
              <a:rPr lang="en-US" sz="1933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Functionele</a:t>
            </a:r>
            <a:r>
              <a:rPr lang="en-US" sz="1933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1933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opgave</a:t>
            </a:r>
            <a:r>
              <a:rPr lang="en-US" sz="1933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  <a:p>
            <a:pPr algn="just" defTabSz="609630">
              <a:lnSpc>
                <a:spcPts val="2707"/>
              </a:lnSpc>
            </a:pP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Naast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de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substantiële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financiële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middelen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die reeds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beschikbaar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komen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voor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inhoudelijke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opgaven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richt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dit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ontwikkelperspectief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zich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op de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functionele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opgave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: het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organiseren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van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voldoende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snelheid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middelen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slagkracht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in de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uitvoering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  <a:p>
            <a:pPr algn="just" defTabSz="609630">
              <a:lnSpc>
                <a:spcPts val="2707"/>
              </a:lnSpc>
            </a:pP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De kern van de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functionele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opgave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is het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realiseren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van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regionale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realisatieteams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die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gemeenten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ondersteunen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bij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hun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uitvoeringsvraagstukken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Deze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teams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combineren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expertise,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innovatie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samenwerking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worden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flexibel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ingezet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waar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de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opgave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in het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fysiek-ruimtelijk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domein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het </a:t>
            </a:r>
            <a:r>
              <a:rPr lang="en-US" sz="1933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grootst</a:t>
            </a:r>
            <a:r>
              <a:rPr lang="en-US" sz="1933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is.</a:t>
            </a:r>
          </a:p>
          <a:p>
            <a:pPr algn="just" defTabSz="609630">
              <a:lnSpc>
                <a:spcPts val="2707"/>
              </a:lnSpc>
            </a:pPr>
            <a:endParaRPr lang="en-US" sz="1933" dirty="0">
              <a:solidFill>
                <a:srgbClr val="FEFE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9792066" y="0"/>
            <a:ext cx="2399934" cy="3997114"/>
          </a:xfrm>
          <a:custGeom>
            <a:avLst/>
            <a:gdLst/>
            <a:ahLst/>
            <a:cxnLst/>
            <a:rect l="l" t="t" r="r" b="b"/>
            <a:pathLst>
              <a:path w="3599901" h="5995671">
                <a:moveTo>
                  <a:pt x="3599901" y="5995671"/>
                </a:moveTo>
                <a:lnTo>
                  <a:pt x="0" y="5995671"/>
                </a:lnTo>
                <a:lnTo>
                  <a:pt x="0" y="0"/>
                </a:lnTo>
                <a:lnTo>
                  <a:pt x="3599901" y="0"/>
                </a:lnTo>
                <a:lnTo>
                  <a:pt x="3599901" y="599567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2860886"/>
            <a:ext cx="2399934" cy="3997114"/>
          </a:xfrm>
          <a:custGeom>
            <a:avLst/>
            <a:gdLst/>
            <a:ahLst/>
            <a:cxnLst/>
            <a:rect l="l" t="t" r="r" b="b"/>
            <a:pathLst>
              <a:path w="3599901" h="5995671">
                <a:moveTo>
                  <a:pt x="0" y="0"/>
                </a:moveTo>
                <a:lnTo>
                  <a:pt x="3599901" y="0"/>
                </a:lnTo>
                <a:lnTo>
                  <a:pt x="3599901" y="5995671"/>
                </a:lnTo>
                <a:lnTo>
                  <a:pt x="0" y="5995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8111" y="603250"/>
            <a:ext cx="9273913" cy="685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b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Ontwikkelperspectief Realisatie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913686" y="3601370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905" r="-905"/>
              </a:stretch>
            </a:blipFill>
            <a:ln w="38100" cap="sq">
              <a:solidFill>
                <a:srgbClr val="193564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2E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46C8AF-31BE-B39B-9F61-610EA8D81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0E117D0-6D41-AAFB-2AE0-31AA03C93B44}"/>
              </a:ext>
            </a:extLst>
          </p:cNvPr>
          <p:cNvSpPr txBox="1"/>
          <p:nvPr/>
        </p:nvSpPr>
        <p:spPr>
          <a:xfrm>
            <a:off x="2093791" y="1446420"/>
            <a:ext cx="6722551" cy="517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707"/>
              </a:lnSpc>
            </a:pPr>
            <a:r>
              <a:rPr lang="en-US" sz="1933" dirty="0">
                <a:solidFill>
                  <a:prstClr val="white"/>
                </a:solidFill>
                <a:latin typeface="DM Sans"/>
                <a:ea typeface="DM Sans"/>
                <a:cs typeface="DM Sans"/>
                <a:sym typeface="DM Sans"/>
              </a:rPr>
              <a:t>Het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Bold"/>
              </a:rPr>
              <a:t>Realisatiebedrijf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 Bold"/>
              </a:rPr>
              <a:t> MRE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richt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zich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op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Bold Italics"/>
              </a:rPr>
              <a:t>casemanagement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 Bold Italic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Bold Italics"/>
              </a:rPr>
              <a:t>projectmanagement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 Bold Italics"/>
              </a:rPr>
              <a:t> 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van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complexe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ruimtelijke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projecten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bundelt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 Bold Italics"/>
              </a:rPr>
              <a:t>expertise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Bold Italics"/>
              </a:rPr>
              <a:t>en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 Bold Italics"/>
              </a:rPr>
              <a:t>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Bold Italics"/>
              </a:rPr>
              <a:t>capaciteit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om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belemmeringen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in de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uitvoering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–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Italics"/>
              </a:rPr>
              <a:t>inhoudelijk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 Italics"/>
              </a:rPr>
              <a:t>,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Italics"/>
              </a:rPr>
              <a:t>juridisch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 Italics"/>
              </a:rPr>
              <a:t>,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Italics"/>
              </a:rPr>
              <a:t>bestuurlijk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 Italics"/>
              </a:rPr>
              <a:t> of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Italics"/>
              </a:rPr>
              <a:t>procedureel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–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weg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te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nemen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.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Daarmee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versnelt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het de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realisatie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van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Bold Italics"/>
              </a:rPr>
              <a:t>woningbouw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 Bold Italics"/>
              </a:rPr>
              <a:t>,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Bold Italics"/>
              </a:rPr>
              <a:t>mobiliteit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 Bold Italics"/>
              </a:rPr>
              <a:t>,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Bold Italics"/>
              </a:rPr>
              <a:t>energie-infrastructuur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 Bold Italics"/>
              </a:rPr>
              <a:t>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Bold Italics"/>
              </a:rPr>
              <a:t>en</a:t>
            </a:r>
            <a:r>
              <a:rPr lang="en-US" sz="1933" b="1" dirty="0">
                <a:solidFill>
                  <a:prstClr val="white"/>
                </a:solidFill>
                <a:latin typeface="DM Sans"/>
                <a:sym typeface="DM Sans Bold Italics"/>
              </a:rPr>
              <a:t> </a:t>
            </a:r>
            <a:r>
              <a:rPr lang="en-US" sz="1933" b="1" dirty="0" err="1">
                <a:solidFill>
                  <a:prstClr val="white"/>
                </a:solidFill>
                <a:latin typeface="DM Sans"/>
                <a:sym typeface="DM Sans Bold Italics"/>
              </a:rPr>
              <a:t>werklocaties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 Bold Italics"/>
              </a:rPr>
              <a:t>.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Gemeenten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zijn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blijven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bestuurskundig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in the lead, het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Realisatiebedrijf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MRE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zorgt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in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publiek-privaat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samenspel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voor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doorbraken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in de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uitvoering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. </a:t>
            </a:r>
          </a:p>
          <a:p>
            <a:pPr algn="just" defTabSz="609630">
              <a:lnSpc>
                <a:spcPts val="2707"/>
              </a:lnSpc>
            </a:pP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Voor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gemeenten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,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inwoners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,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bedrijven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investeerders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betekent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dit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meer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voorspelbaarheid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tempo in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gebieds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-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projectontwikkeling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daarmee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een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sterke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impuls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voor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de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schaalsprong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van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onze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 </a:t>
            </a:r>
            <a:r>
              <a:rPr lang="en-US" sz="1933" dirty="0" err="1">
                <a:solidFill>
                  <a:prstClr val="white"/>
                </a:solidFill>
                <a:latin typeface="DM Sans"/>
                <a:sym typeface="DM Sans"/>
              </a:rPr>
              <a:t>Brainportregio</a:t>
            </a:r>
            <a:r>
              <a:rPr lang="en-US" sz="1933" dirty="0">
                <a:solidFill>
                  <a:prstClr val="white"/>
                </a:solidFill>
                <a:latin typeface="DM Sans"/>
                <a:sym typeface="DM Sans"/>
              </a:rPr>
              <a:t>.</a:t>
            </a:r>
          </a:p>
          <a:p>
            <a:pPr algn="just" defTabSz="609630">
              <a:lnSpc>
                <a:spcPts val="2707"/>
              </a:lnSpc>
              <a:defRPr/>
            </a:pPr>
            <a:endParaRPr lang="en-US" sz="1933" dirty="0">
              <a:solidFill>
                <a:srgbClr val="FEFE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17484B0-C05A-E0B7-DE90-9BBFB93967F6}"/>
              </a:ext>
            </a:extLst>
          </p:cNvPr>
          <p:cNvSpPr/>
          <p:nvPr/>
        </p:nvSpPr>
        <p:spPr>
          <a:xfrm flipH="1" flipV="1">
            <a:off x="9792066" y="0"/>
            <a:ext cx="2399934" cy="3997114"/>
          </a:xfrm>
          <a:custGeom>
            <a:avLst/>
            <a:gdLst/>
            <a:ahLst/>
            <a:cxnLst/>
            <a:rect l="l" t="t" r="r" b="b"/>
            <a:pathLst>
              <a:path w="3599901" h="5995671">
                <a:moveTo>
                  <a:pt x="3599901" y="5995671"/>
                </a:moveTo>
                <a:lnTo>
                  <a:pt x="0" y="5995671"/>
                </a:lnTo>
                <a:lnTo>
                  <a:pt x="0" y="0"/>
                </a:lnTo>
                <a:lnTo>
                  <a:pt x="3599901" y="0"/>
                </a:lnTo>
                <a:lnTo>
                  <a:pt x="3599901" y="599567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851DD82-1B09-1596-42D3-59F86F7B5CC9}"/>
              </a:ext>
            </a:extLst>
          </p:cNvPr>
          <p:cNvSpPr/>
          <p:nvPr/>
        </p:nvSpPr>
        <p:spPr>
          <a:xfrm>
            <a:off x="0" y="2860886"/>
            <a:ext cx="2399934" cy="3997114"/>
          </a:xfrm>
          <a:custGeom>
            <a:avLst/>
            <a:gdLst/>
            <a:ahLst/>
            <a:cxnLst/>
            <a:rect l="l" t="t" r="r" b="b"/>
            <a:pathLst>
              <a:path w="3599901" h="5995671">
                <a:moveTo>
                  <a:pt x="0" y="0"/>
                </a:moveTo>
                <a:lnTo>
                  <a:pt x="3599901" y="0"/>
                </a:lnTo>
                <a:lnTo>
                  <a:pt x="3599901" y="5995671"/>
                </a:lnTo>
                <a:lnTo>
                  <a:pt x="0" y="5995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CFB2D40-F737-C40D-9220-75A974F48F3A}"/>
              </a:ext>
            </a:extLst>
          </p:cNvPr>
          <p:cNvSpPr txBox="1"/>
          <p:nvPr/>
        </p:nvSpPr>
        <p:spPr>
          <a:xfrm>
            <a:off x="818111" y="603250"/>
            <a:ext cx="9273913" cy="685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  <a:defRPr/>
            </a:pPr>
            <a:r>
              <a:rPr lang="en-US" sz="4000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Realisatiebedrijf</a:t>
            </a:r>
            <a:r>
              <a:rPr lang="en-US" sz="40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MRE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9FE0836-93FC-D650-3406-68523BEFCF06}"/>
              </a:ext>
            </a:extLst>
          </p:cNvPr>
          <p:cNvGrpSpPr/>
          <p:nvPr/>
        </p:nvGrpSpPr>
        <p:grpSpPr>
          <a:xfrm>
            <a:off x="9296400" y="3997114"/>
            <a:ext cx="2703386" cy="2690356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8DD31B1-D38B-EB32-A4D8-D036E8749D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905" r="-905"/>
              </a:stretch>
            </a:blipFill>
            <a:ln w="38100" cap="sq">
              <a:solidFill>
                <a:srgbClr val="193564"/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74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2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0918" y="1458107"/>
            <a:ext cx="5291105" cy="1968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Gemeentelijk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eigenaarschap</a:t>
            </a:r>
            <a:endParaRPr lang="en-US" sz="2196" dirty="0">
              <a:solidFill>
                <a:srgbClr val="FEFE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Bovenlokale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ondersteuning</a:t>
            </a:r>
            <a:endParaRPr lang="en-US" sz="2196" dirty="0">
              <a:solidFill>
                <a:srgbClr val="FEFE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Slagkracht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snelheid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just" defTabSz="609630">
              <a:lnSpc>
                <a:spcPts val="3074"/>
              </a:lnSpc>
            </a:pP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Multi-partite funding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verantwoording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just"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Effectief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mandaat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bij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partners </a:t>
            </a:r>
          </a:p>
        </p:txBody>
      </p:sp>
      <p:sp>
        <p:nvSpPr>
          <p:cNvPr id="3" name="Freeform 3"/>
          <p:cNvSpPr/>
          <p:nvPr/>
        </p:nvSpPr>
        <p:spPr>
          <a:xfrm flipH="1" flipV="1">
            <a:off x="9792066" y="0"/>
            <a:ext cx="2399934" cy="3997114"/>
          </a:xfrm>
          <a:custGeom>
            <a:avLst/>
            <a:gdLst/>
            <a:ahLst/>
            <a:cxnLst/>
            <a:rect l="l" t="t" r="r" b="b"/>
            <a:pathLst>
              <a:path w="3599901" h="5995671">
                <a:moveTo>
                  <a:pt x="3599901" y="5995671"/>
                </a:moveTo>
                <a:lnTo>
                  <a:pt x="0" y="5995671"/>
                </a:lnTo>
                <a:lnTo>
                  <a:pt x="0" y="0"/>
                </a:lnTo>
                <a:lnTo>
                  <a:pt x="3599901" y="0"/>
                </a:lnTo>
                <a:lnTo>
                  <a:pt x="3599901" y="599567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2860886"/>
            <a:ext cx="2399934" cy="3997114"/>
          </a:xfrm>
          <a:custGeom>
            <a:avLst/>
            <a:gdLst/>
            <a:ahLst/>
            <a:cxnLst/>
            <a:rect l="l" t="t" r="r" b="b"/>
            <a:pathLst>
              <a:path w="3599901" h="5995671">
                <a:moveTo>
                  <a:pt x="0" y="0"/>
                </a:moveTo>
                <a:lnTo>
                  <a:pt x="3599901" y="0"/>
                </a:lnTo>
                <a:lnTo>
                  <a:pt x="3599901" y="5995671"/>
                </a:lnTo>
                <a:lnTo>
                  <a:pt x="0" y="5995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913686" y="360137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905" r="-905"/>
              </a:stretch>
            </a:blipFill>
            <a:ln w="38100" cap="sq">
              <a:solidFill>
                <a:srgbClr val="193564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57151" y="2264708"/>
            <a:ext cx="387767" cy="38776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FAC29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357151" y="3040242"/>
            <a:ext cx="387767" cy="38776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FAC29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357151" y="2652475"/>
            <a:ext cx="387767" cy="38776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FAC29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357151" y="1862413"/>
            <a:ext cx="387767" cy="38776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FAC29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357151" y="1470324"/>
            <a:ext cx="387767" cy="38776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FAC29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18111" y="603250"/>
            <a:ext cx="9273913" cy="685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Uitgangspunten</a:t>
            </a:r>
            <a:r>
              <a:rPr lang="en-US" sz="40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4000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Realisatiebedrijf</a:t>
            </a:r>
            <a:r>
              <a:rPr lang="en-US" sz="40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MRE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10011" y="3725686"/>
            <a:ext cx="7332995" cy="355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74"/>
              </a:lnSpc>
            </a:pPr>
            <a:r>
              <a:rPr lang="en-US" sz="2196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Taken </a:t>
            </a:r>
          </a:p>
          <a:p>
            <a:pPr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Primair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Casemanagement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Expertise &amp;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Capaciteit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Secundair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: Monitoring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Innovatie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defTabSz="609630">
              <a:lnSpc>
                <a:spcPts val="3074"/>
              </a:lnSpc>
            </a:pPr>
            <a:endParaRPr lang="en-US" sz="2196" dirty="0">
              <a:solidFill>
                <a:srgbClr val="FEFE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defTabSz="609630">
              <a:lnSpc>
                <a:spcPts val="3074"/>
              </a:lnSpc>
            </a:pPr>
            <a:r>
              <a:rPr lang="en-US" sz="2196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Projectenportefeuille</a:t>
            </a:r>
            <a:endParaRPr lang="en-US" sz="2196" b="1" dirty="0">
              <a:solidFill>
                <a:srgbClr val="FEFEFE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Opgebouwd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uit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1. Rijk-Regio deals, 2.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Regionale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sleutelprojecten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3.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Innovatieve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projecten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  <a:p>
            <a:pPr algn="just" defTabSz="609630">
              <a:lnSpc>
                <a:spcPts val="3074"/>
              </a:lnSpc>
            </a:pPr>
            <a:endParaRPr lang="en-US" sz="2196" dirty="0">
              <a:solidFill>
                <a:srgbClr val="FEFE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 defTabSz="609630">
              <a:lnSpc>
                <a:spcPts val="3074"/>
              </a:lnSpc>
            </a:pPr>
            <a:endParaRPr lang="en-US" sz="2196" dirty="0">
              <a:solidFill>
                <a:srgbClr val="FEFEF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2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0918" y="1458107"/>
            <a:ext cx="6046605" cy="2763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Gestoeld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op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publiek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- private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samenwerking</a:t>
            </a:r>
            <a:endParaRPr lang="en-US" sz="2196" dirty="0">
              <a:solidFill>
                <a:srgbClr val="FEFEF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Realisatiebedrijf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MRE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vraagt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actief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defTabSz="609630">
              <a:lnSpc>
                <a:spcPts val="3074"/>
              </a:lnSpc>
            </a:pP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subsidies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aan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bij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potentiële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funding partners.</a:t>
            </a:r>
          </a:p>
          <a:p>
            <a:pPr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Gemeenten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dragen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bij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volgens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P*Q</a:t>
            </a:r>
          </a:p>
          <a:p>
            <a:pPr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Betrokkenheid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medezeggenschap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financieringspartners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geborgd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via Funding Partner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Overleg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 flipH="1" flipV="1">
            <a:off x="9792066" y="0"/>
            <a:ext cx="2399934" cy="3997114"/>
          </a:xfrm>
          <a:custGeom>
            <a:avLst/>
            <a:gdLst/>
            <a:ahLst/>
            <a:cxnLst/>
            <a:rect l="l" t="t" r="r" b="b"/>
            <a:pathLst>
              <a:path w="3599901" h="5995671">
                <a:moveTo>
                  <a:pt x="3599901" y="5995671"/>
                </a:moveTo>
                <a:lnTo>
                  <a:pt x="0" y="5995671"/>
                </a:lnTo>
                <a:lnTo>
                  <a:pt x="0" y="0"/>
                </a:lnTo>
                <a:lnTo>
                  <a:pt x="3599901" y="0"/>
                </a:lnTo>
                <a:lnTo>
                  <a:pt x="3599901" y="599567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2860886"/>
            <a:ext cx="2399934" cy="3997114"/>
          </a:xfrm>
          <a:custGeom>
            <a:avLst/>
            <a:gdLst/>
            <a:ahLst/>
            <a:cxnLst/>
            <a:rect l="l" t="t" r="r" b="b"/>
            <a:pathLst>
              <a:path w="3599901" h="5995671">
                <a:moveTo>
                  <a:pt x="0" y="0"/>
                </a:moveTo>
                <a:lnTo>
                  <a:pt x="3599901" y="0"/>
                </a:lnTo>
                <a:lnTo>
                  <a:pt x="3599901" y="5995671"/>
                </a:lnTo>
                <a:lnTo>
                  <a:pt x="0" y="5995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9107424" y="3923572"/>
            <a:ext cx="2892362" cy="276389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905" r="-905"/>
              </a:stretch>
            </a:blipFill>
            <a:ln w="38100" cap="sq">
              <a:solidFill>
                <a:srgbClr val="193564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64582" y="3032754"/>
            <a:ext cx="387767" cy="38776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FAC29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357151" y="1862413"/>
            <a:ext cx="387767" cy="38776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FAC29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357151" y="1470324"/>
            <a:ext cx="387767" cy="38776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FAC29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2860835" y="2153238"/>
            <a:ext cx="1153995" cy="2652863"/>
          </a:xfrm>
          <a:custGeom>
            <a:avLst/>
            <a:gdLst/>
            <a:ahLst/>
            <a:cxnLst/>
            <a:rect l="l" t="t" r="r" b="b"/>
            <a:pathLst>
              <a:path w="1730993" h="3979295">
                <a:moveTo>
                  <a:pt x="1730994" y="0"/>
                </a:moveTo>
                <a:lnTo>
                  <a:pt x="0" y="0"/>
                </a:lnTo>
                <a:lnTo>
                  <a:pt x="0" y="3979295"/>
                </a:lnTo>
                <a:lnTo>
                  <a:pt x="1730994" y="3979295"/>
                </a:lnTo>
                <a:lnTo>
                  <a:pt x="17309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3936" y="595404"/>
            <a:ext cx="10092024" cy="685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Funding </a:t>
            </a:r>
            <a:r>
              <a:rPr lang="en-US" sz="4000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en</a:t>
            </a:r>
            <a:r>
              <a:rPr lang="en-US" sz="40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4000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entiteit</a:t>
            </a:r>
            <a:r>
              <a:rPr lang="en-US" sz="40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4000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Realisatiebedrijf</a:t>
            </a:r>
            <a:r>
              <a:rPr lang="en-US" sz="40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MRE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33451" y="4884360"/>
            <a:ext cx="7332995" cy="157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3074"/>
              </a:lnSpc>
            </a:pPr>
            <a:r>
              <a:rPr lang="en-US" sz="2800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Realisatiebedrijf</a:t>
            </a:r>
            <a:r>
              <a:rPr lang="en-US" sz="28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MRE. </a:t>
            </a:r>
          </a:p>
          <a:p>
            <a:pPr algn="r" defTabSz="609630">
              <a:lnSpc>
                <a:spcPts val="3074"/>
              </a:lnSpc>
            </a:pP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Versterkend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op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gemeentelijk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eigenaarschap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stevige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publieke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borging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én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voldoende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zelfstandigheid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voor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ondernemerschap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snelheid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6" dirty="0" err="1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kracht</a:t>
            </a:r>
            <a:r>
              <a:rPr lang="en-US" sz="2196" dirty="0">
                <a:solidFill>
                  <a:srgbClr val="FEFEFE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357151" y="2653289"/>
            <a:ext cx="387767" cy="38776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FAC29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2E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BDA4C-BBAF-D455-EC99-B1BA69259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1775B2-15A0-13FC-AD9C-8034445CAA16}"/>
              </a:ext>
            </a:extLst>
          </p:cNvPr>
          <p:cNvSpPr/>
          <p:nvPr/>
        </p:nvSpPr>
        <p:spPr>
          <a:xfrm flipH="1" flipV="1">
            <a:off x="9792066" y="0"/>
            <a:ext cx="2399934" cy="3997114"/>
          </a:xfrm>
          <a:custGeom>
            <a:avLst/>
            <a:gdLst/>
            <a:ahLst/>
            <a:cxnLst/>
            <a:rect l="l" t="t" r="r" b="b"/>
            <a:pathLst>
              <a:path w="3599901" h="5995671">
                <a:moveTo>
                  <a:pt x="3599901" y="5995671"/>
                </a:moveTo>
                <a:lnTo>
                  <a:pt x="0" y="5995671"/>
                </a:lnTo>
                <a:lnTo>
                  <a:pt x="0" y="0"/>
                </a:lnTo>
                <a:lnTo>
                  <a:pt x="3599901" y="0"/>
                </a:lnTo>
                <a:lnTo>
                  <a:pt x="3599901" y="599567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237AC9A-7036-A040-6A6A-E52F808AE65A}"/>
              </a:ext>
            </a:extLst>
          </p:cNvPr>
          <p:cNvGrpSpPr/>
          <p:nvPr/>
        </p:nvGrpSpPr>
        <p:grpSpPr>
          <a:xfrm>
            <a:off x="9204960" y="3429000"/>
            <a:ext cx="2794826" cy="3258470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81AB020-D8AD-AE7B-D807-D6B96FC0611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905" r="-905"/>
              </a:stretch>
            </a:blipFill>
            <a:ln w="38100" cap="sq">
              <a:solidFill>
                <a:srgbClr val="193564"/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5FF1F973-8098-0B7B-5CCF-C3CAA41C6579}"/>
              </a:ext>
            </a:extLst>
          </p:cNvPr>
          <p:cNvSpPr txBox="1"/>
          <p:nvPr/>
        </p:nvSpPr>
        <p:spPr>
          <a:xfrm>
            <a:off x="685799" y="587858"/>
            <a:ext cx="9797143" cy="612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040"/>
              </a:lnSpc>
              <a:defRPr/>
            </a:pPr>
            <a:r>
              <a:rPr lang="en-US" sz="3600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Projectenportefeuille</a:t>
            </a:r>
            <a:r>
              <a:rPr lang="en-US" sz="36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Realisatiebedrijf</a:t>
            </a:r>
            <a:r>
              <a:rPr lang="en-US" sz="36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MRE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5593CD9-9D1C-C13A-6311-59F060EC5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650" y="1191510"/>
            <a:ext cx="6949439" cy="5564020"/>
          </a:xfrm>
          <a:prstGeom prst="rect">
            <a:avLst/>
          </a:prstGeom>
        </p:spPr>
      </p:pic>
      <p:sp>
        <p:nvSpPr>
          <p:cNvPr id="17" name="Rechthoek: met één afgeschuinde hoek 16">
            <a:extLst>
              <a:ext uri="{FF2B5EF4-FFF2-40B4-BE49-F238E27FC236}">
                <a16:creationId xmlns:a16="http://schemas.microsoft.com/office/drawing/2014/main" id="{306CEC67-35EB-B928-43FC-678EAAD54B55}"/>
              </a:ext>
            </a:extLst>
          </p:cNvPr>
          <p:cNvSpPr/>
          <p:nvPr/>
        </p:nvSpPr>
        <p:spPr>
          <a:xfrm>
            <a:off x="192214" y="5221826"/>
            <a:ext cx="2752344" cy="1286060"/>
          </a:xfrm>
          <a:prstGeom prst="snip1Rect">
            <a:avLst/>
          </a:prstGeom>
          <a:solidFill>
            <a:schemeClr val="accent6">
              <a:alpha val="6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>
                <a:solidFill>
                  <a:schemeClr val="tx1"/>
                </a:solidFill>
              </a:rPr>
              <a:t>Voorbeelden casuïstiek:</a:t>
            </a:r>
          </a:p>
          <a:p>
            <a:pPr marL="285750" indent="-285750">
              <a:buFontTx/>
              <a:buChar char="-"/>
            </a:pPr>
            <a:r>
              <a:rPr lang="nl-NL" sz="1200" dirty="0">
                <a:solidFill>
                  <a:schemeClr val="tx1"/>
                </a:solidFill>
              </a:rPr>
              <a:t>Studenthuisvesting grondpositie. </a:t>
            </a:r>
          </a:p>
          <a:p>
            <a:pPr marL="285750" indent="-285750">
              <a:buFontTx/>
              <a:buChar char="-"/>
            </a:pPr>
            <a:r>
              <a:rPr lang="nl-NL" sz="1200" dirty="0">
                <a:solidFill>
                  <a:schemeClr val="tx1"/>
                </a:solidFill>
              </a:rPr>
              <a:t>Netcongestie woningbouw</a:t>
            </a:r>
          </a:p>
          <a:p>
            <a:pPr marL="285750" indent="-285750">
              <a:buFontTx/>
              <a:buChar char="-"/>
            </a:pPr>
            <a:r>
              <a:rPr lang="nl-NL" sz="1200" dirty="0">
                <a:solidFill>
                  <a:schemeClr val="tx1"/>
                </a:solidFill>
              </a:rPr>
              <a:t>Bouw naast landbouw (spuitzones)</a:t>
            </a:r>
          </a:p>
          <a:p>
            <a:pPr marL="285750" indent="-285750">
              <a:buFontTx/>
              <a:buChar char="-"/>
            </a:pPr>
            <a:r>
              <a:rPr lang="nl-NL" sz="1200" dirty="0">
                <a:solidFill>
                  <a:schemeClr val="tx1"/>
                </a:solidFill>
              </a:rPr>
              <a:t>Grootschalige ontwikkeling voor kleinschalige gemeenten</a:t>
            </a:r>
          </a:p>
        </p:txBody>
      </p:sp>
    </p:spTree>
    <p:extLst>
      <p:ext uri="{BB962C8B-B14F-4D97-AF65-F5344CB8AC3E}">
        <p14:creationId xmlns:p14="http://schemas.microsoft.com/office/powerpoint/2010/main" val="85792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2E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9792066" y="0"/>
            <a:ext cx="2399934" cy="3997114"/>
          </a:xfrm>
          <a:custGeom>
            <a:avLst/>
            <a:gdLst/>
            <a:ahLst/>
            <a:cxnLst/>
            <a:rect l="l" t="t" r="r" b="b"/>
            <a:pathLst>
              <a:path w="3599901" h="5995671">
                <a:moveTo>
                  <a:pt x="3599901" y="5995671"/>
                </a:moveTo>
                <a:lnTo>
                  <a:pt x="0" y="5995671"/>
                </a:lnTo>
                <a:lnTo>
                  <a:pt x="0" y="0"/>
                </a:lnTo>
                <a:lnTo>
                  <a:pt x="3599901" y="0"/>
                </a:lnTo>
                <a:lnTo>
                  <a:pt x="3599901" y="599567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677656" y="3355848"/>
            <a:ext cx="3277514" cy="339406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905" r="-905"/>
              </a:stretch>
            </a:blipFill>
            <a:ln w="38100" cap="sq">
              <a:solidFill>
                <a:srgbClr val="193564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950976" y="108084"/>
            <a:ext cx="8664378" cy="612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40"/>
              </a:lnSpc>
            </a:pPr>
            <a:r>
              <a:rPr lang="en-US" sz="3600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Inzet</a:t>
            </a:r>
            <a:r>
              <a:rPr lang="en-US" sz="36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Realisatiebedrijf</a:t>
            </a:r>
            <a:r>
              <a:rPr lang="en-US" sz="3600" b="1" dirty="0">
                <a:solidFill>
                  <a:srgbClr val="FEFEFE"/>
                </a:solidFill>
                <a:latin typeface="DM Sans Bold"/>
                <a:ea typeface="DM Sans Bold"/>
                <a:cs typeface="DM Sans Bold"/>
                <a:sym typeface="DM Sans Bold"/>
              </a:rPr>
              <a:t> MRE 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82996BB-B31C-A77E-6186-4D65B2494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377" y="720880"/>
            <a:ext cx="6499074" cy="6024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d17dfe-1e2b-446c-81b9-a8d511015821">
      <Terms xmlns="http://schemas.microsoft.com/office/infopath/2007/PartnerControls"/>
    </lcf76f155ced4ddcb4097134ff3c332f>
    <TaxCatchAll xmlns="0620ec90-1f10-457a-ac67-d2e74b835a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16CE59982F7942A881B8AA7863B2CC" ma:contentTypeVersion="14" ma:contentTypeDescription="Een nieuw document maken." ma:contentTypeScope="" ma:versionID="77d5b8e301350f41503d720ecdaba8fe">
  <xsd:schema xmlns:xsd="http://www.w3.org/2001/XMLSchema" xmlns:xs="http://www.w3.org/2001/XMLSchema" xmlns:p="http://schemas.microsoft.com/office/2006/metadata/properties" xmlns:ns2="15d17dfe-1e2b-446c-81b9-a8d511015821" xmlns:ns3="0620ec90-1f10-457a-ac67-d2e74b835a65" targetNamespace="http://schemas.microsoft.com/office/2006/metadata/properties" ma:root="true" ma:fieldsID="00fc8bf88cfe04ba13159f67b41807fe" ns2:_="" ns3:_="">
    <xsd:import namespace="15d17dfe-1e2b-446c-81b9-a8d511015821"/>
    <xsd:import namespace="0620ec90-1f10-457a-ac67-d2e74b835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17dfe-1e2b-446c-81b9-a8d511015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e27e6afc-38a7-44b9-886f-0d8a581486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0ec90-1f10-457a-ac67-d2e74b835a6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aee9b0-8687-4fd0-a996-c34b12b2d3e8}" ma:internalName="TaxCatchAll" ma:showField="CatchAllData" ma:web="0620ec90-1f10-457a-ac67-d2e74b835a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9246C6-A1DB-4A53-8592-E4784B4D0B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6B4ABE-73B0-4F53-97A2-B9588CDBA080}">
  <ds:schemaRefs>
    <ds:schemaRef ds:uri="http://purl.org/dc/elements/1.1/"/>
    <ds:schemaRef ds:uri="0620ec90-1f10-457a-ac67-d2e74b835a65"/>
    <ds:schemaRef ds:uri="http://schemas.microsoft.com/office/2006/documentManagement/types"/>
    <ds:schemaRef ds:uri="http://purl.org/dc/dcmitype/"/>
    <ds:schemaRef ds:uri="15d17dfe-1e2b-446c-81b9-a8d511015821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D08FB0B-3141-4DD4-8223-C41D514A66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d17dfe-1e2b-446c-81b9-a8d511015821"/>
    <ds:schemaRef ds:uri="0620ec90-1f10-457a-ac67-d2e74b835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10931</TotalTime>
  <Words>395</Words>
  <Application>Microsoft Office PowerPoint</Application>
  <PresentationFormat>Breedbeeld</PresentationFormat>
  <Paragraphs>66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DM Sans</vt:lpstr>
      <vt:lpstr>DM Sans Bold</vt:lpstr>
      <vt:lpstr>Institut</vt:lpstr>
      <vt:lpstr>Kantoorthema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Deel Giovanni – conform telefonische afspraak</dc:title>
  <dc:creator>Robert Lintsen</dc:creator>
  <cp:lastModifiedBy>Robin van Stiphout</cp:lastModifiedBy>
  <cp:revision>6</cp:revision>
  <cp:lastPrinted>2024-10-09T13:54:46Z</cp:lastPrinted>
  <dcterms:created xsi:type="dcterms:W3CDTF">2024-08-22T13:34:58Z</dcterms:created>
  <dcterms:modified xsi:type="dcterms:W3CDTF">2026-01-13T08:40:59Z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0x0101008216CE59982F7942A881B8AA7863B2CC</vt:lpwstr>
  </property>
  <property fmtid="{D5CDD505-2E9C-101B-9397-08002B2CF9AE}" pid="3" name="MediaServiceImageTags">
    <vt:lpwstr/>
  </property>
</Properties>
</file>